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63" r:id="rId4"/>
    <p:sldId id="258" r:id="rId5"/>
    <p:sldId id="261" r:id="rId6"/>
    <p:sldId id="262" r:id="rId7"/>
    <p:sldId id="275" r:id="rId8"/>
    <p:sldId id="264" r:id="rId9"/>
    <p:sldId id="267" r:id="rId10"/>
    <p:sldId id="266" r:id="rId11"/>
    <p:sldId id="279" r:id="rId12"/>
    <p:sldId id="277" r:id="rId13"/>
    <p:sldId id="278" r:id="rId14"/>
    <p:sldId id="265" r:id="rId15"/>
    <p:sldId id="269" r:id="rId16"/>
    <p:sldId id="270" r:id="rId17"/>
    <p:sldId id="271" r:id="rId18"/>
    <p:sldId id="272" r:id="rId19"/>
    <p:sldId id="280" r:id="rId20"/>
    <p:sldId id="273" r:id="rId21"/>
    <p:sldId id="268" r:id="rId22"/>
    <p:sldId id="281" r:id="rId23"/>
    <p:sldId id="27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672"/>
    <p:restoredTop sz="94682"/>
  </p:normalViewPr>
  <p:slideViewPr>
    <p:cSldViewPr snapToGrid="0" snapToObjects="1">
      <p:cViewPr>
        <p:scale>
          <a:sx n="100" d="100"/>
          <a:sy n="100" d="100"/>
        </p:scale>
        <p:origin x="1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2E82-BC12-6941-A154-E23B42116C53}" type="datetimeFigureOut">
              <a:rPr lang="en-US" smtClean="0"/>
              <a:t>8/9/16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C000-404A-E543-956E-953096EBE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3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2E82-BC12-6941-A154-E23B42116C53}" type="datetimeFigureOut">
              <a:rPr lang="en-US" smtClean="0"/>
              <a:t>8/9/16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C000-404A-E543-956E-953096EBE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2E82-BC12-6941-A154-E23B42116C53}" type="datetimeFigureOut">
              <a:rPr lang="en-US" smtClean="0"/>
              <a:t>8/9/16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C000-404A-E543-956E-953096EBE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8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2E82-BC12-6941-A154-E23B42116C53}" type="datetimeFigureOut">
              <a:rPr lang="en-US" smtClean="0"/>
              <a:t>8/9/16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C000-404A-E543-956E-953096EBE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1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2E82-BC12-6941-A154-E23B42116C53}" type="datetimeFigureOut">
              <a:rPr lang="en-US" smtClean="0"/>
              <a:t>8/9/16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C000-404A-E543-956E-953096EBE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2E82-BC12-6941-A154-E23B42116C53}" type="datetimeFigureOut">
              <a:rPr lang="en-US" smtClean="0"/>
              <a:t>8/9/16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C000-404A-E543-956E-953096EBE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0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2E82-BC12-6941-A154-E23B42116C53}" type="datetimeFigureOut">
              <a:rPr lang="en-US" smtClean="0"/>
              <a:t>8/9/16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C000-404A-E543-956E-953096EBE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6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2E82-BC12-6941-A154-E23B42116C53}" type="datetimeFigureOut">
              <a:rPr lang="en-US" smtClean="0"/>
              <a:t>8/9/16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C000-404A-E543-956E-953096EBE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3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2E82-BC12-6941-A154-E23B42116C53}" type="datetimeFigureOut">
              <a:rPr lang="en-US" smtClean="0"/>
              <a:t>8/9/16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C000-404A-E543-956E-953096EBE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2E82-BC12-6941-A154-E23B42116C53}" type="datetimeFigureOut">
              <a:rPr lang="en-US" smtClean="0"/>
              <a:t>8/9/16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C000-404A-E543-956E-953096EBE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8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2E82-BC12-6941-A154-E23B42116C53}" type="datetimeFigureOut">
              <a:rPr lang="en-US" smtClean="0"/>
              <a:t>8/9/16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C000-404A-E543-956E-953096EBE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8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62E82-BC12-6941-A154-E23B42116C53}" type="datetimeFigureOut">
              <a:rPr lang="en-US" smtClean="0"/>
              <a:t>8/9/16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6C000-404A-E543-956E-953096EBE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0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College Registration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Kevin Harville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Students</a:t>
            </a:r>
          </a:p>
          <a:p>
            <a:r>
              <a:rPr lang="en-US" dirty="0" smtClean="0"/>
              <a:t>Classes / Labs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Prerequisite XREF </a:t>
            </a:r>
          </a:p>
          <a:p>
            <a:r>
              <a:rPr lang="en-US" dirty="0" smtClean="0"/>
              <a:t>Professors</a:t>
            </a:r>
          </a:p>
          <a:p>
            <a:r>
              <a:rPr lang="en-US" dirty="0" smtClean="0"/>
              <a:t>Student Class </a:t>
            </a:r>
            <a:r>
              <a:rPr lang="en-US" dirty="0" err="1" smtClean="0"/>
              <a:t>xref</a:t>
            </a:r>
            <a:endParaRPr lang="en-US" dirty="0" smtClean="0"/>
          </a:p>
          <a:p>
            <a:r>
              <a:rPr lang="en-US" dirty="0" smtClean="0"/>
              <a:t>Professor Class </a:t>
            </a:r>
            <a:r>
              <a:rPr lang="en-US" dirty="0" err="1" smtClean="0"/>
              <a:t>xref</a:t>
            </a:r>
            <a:endParaRPr lang="en-US" dirty="0" smtClean="0"/>
          </a:p>
          <a:p>
            <a:r>
              <a:rPr lang="en-US" dirty="0" smtClean="0"/>
              <a:t>Class / Lab </a:t>
            </a:r>
            <a:r>
              <a:rPr lang="en-US" dirty="0" err="1" smtClean="0"/>
              <a:t>xref</a:t>
            </a:r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Majors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Major / Class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xref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5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StudentClassXREF</a:t>
            </a:r>
            <a:r>
              <a:rPr lang="en-US" dirty="0" smtClean="0"/>
              <a:t>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660900" cy="4351338"/>
          </a:xfrm>
        </p:spPr>
        <p:txBody>
          <a:bodyPr/>
          <a:lstStyle/>
          <a:p>
            <a:r>
              <a:rPr lang="en-US" dirty="0" smtClean="0"/>
              <a:t>XREFID</a:t>
            </a:r>
          </a:p>
          <a:p>
            <a:r>
              <a:rPr lang="en-US" dirty="0" err="1" smtClean="0"/>
              <a:t>StudentID</a:t>
            </a:r>
            <a:endParaRPr lang="en-US" dirty="0" smtClean="0"/>
          </a:p>
          <a:p>
            <a:r>
              <a:rPr lang="en-US" dirty="0" err="1" smtClean="0"/>
              <a:t>ClassID</a:t>
            </a:r>
            <a:endParaRPr lang="en-US" dirty="0" smtClean="0"/>
          </a:p>
          <a:p>
            <a:r>
              <a:rPr lang="en-US" dirty="0" smtClean="0"/>
              <a:t>Enrolled	T/F for wait list</a:t>
            </a:r>
          </a:p>
          <a:p>
            <a:r>
              <a:rPr lang="en-US" dirty="0" err="1" smtClean="0"/>
              <a:t>CreatedDate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92900" y="1690688"/>
            <a:ext cx="4660900" cy="14081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NOTE: </a:t>
            </a:r>
            <a:r>
              <a:rPr lang="en-US" dirty="0" smtClean="0"/>
              <a:t>Detail pages </a:t>
            </a:r>
            <a:r>
              <a:rPr lang="en-US" dirty="0" smtClean="0"/>
              <a:t>include only the tables of particular note.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5179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ID</a:t>
            </a:r>
          </a:p>
          <a:p>
            <a:r>
              <a:rPr lang="en-US" dirty="0" smtClean="0"/>
              <a:t>Code</a:t>
            </a:r>
          </a:p>
          <a:p>
            <a:r>
              <a:rPr lang="en-US" dirty="0" err="1" smtClean="0"/>
              <a:t>ClassName</a:t>
            </a:r>
            <a:endParaRPr lang="en-US" dirty="0" smtClean="0"/>
          </a:p>
          <a:p>
            <a:r>
              <a:rPr lang="en-US" dirty="0" err="1" smtClean="0"/>
              <a:t>ProfessorID</a:t>
            </a:r>
            <a:endParaRPr lang="en-US" dirty="0" smtClean="0"/>
          </a:p>
          <a:p>
            <a:r>
              <a:rPr lang="en-US" dirty="0" smtClean="0"/>
              <a:t>Students</a:t>
            </a:r>
          </a:p>
          <a:p>
            <a:r>
              <a:rPr lang="en-US" dirty="0" err="1" smtClean="0"/>
              <a:t>LabClassXREF</a:t>
            </a:r>
            <a:endParaRPr lang="en-US" dirty="0" smtClean="0"/>
          </a:p>
          <a:p>
            <a:r>
              <a:rPr lang="en-US" dirty="0" err="1" smtClean="0"/>
              <a:t>ClassType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05500" y="1825625"/>
            <a:ext cx="5778500" cy="43513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All tables will also have tracking info, as needed and </a:t>
            </a:r>
            <a:r>
              <a:rPr lang="en-US" dirty="0" smtClean="0"/>
              <a:t>agreed</a:t>
            </a:r>
            <a:r>
              <a:rPr lang="en-US" dirty="0" smtClean="0"/>
              <a:t>.  Examples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n-US" dirty="0" err="1" smtClean="0"/>
              <a:t>EntryBy</a:t>
            </a:r>
            <a:endParaRPr lang="en-US" dirty="0" smtClean="0"/>
          </a:p>
          <a:p>
            <a:r>
              <a:rPr lang="en-US" dirty="0" err="1" smtClean="0"/>
              <a:t>CreatedDate</a:t>
            </a:r>
            <a:endParaRPr lang="en-US" dirty="0" smtClean="0"/>
          </a:p>
          <a:p>
            <a:r>
              <a:rPr lang="en-US" dirty="0" err="1" smtClean="0"/>
              <a:t>LastUpdatedBy</a:t>
            </a:r>
            <a:endParaRPr lang="en-US" dirty="0" smtClean="0"/>
          </a:p>
          <a:p>
            <a:r>
              <a:rPr lang="en-US" dirty="0" err="1" smtClean="0"/>
              <a:t>LastUpdateDate</a:t>
            </a:r>
            <a:endParaRPr lang="en-US" dirty="0" smtClean="0"/>
          </a:p>
          <a:p>
            <a:r>
              <a:rPr lang="en-US" dirty="0" err="1" smtClean="0"/>
              <a:t>ActiveStatus</a:t>
            </a:r>
            <a:endParaRPr lang="en-US" dirty="0" smtClean="0"/>
          </a:p>
          <a:p>
            <a:r>
              <a:rPr lang="en-US" dirty="0" err="1" smtClean="0"/>
              <a:t>ApprovedBy</a:t>
            </a:r>
            <a:r>
              <a:rPr lang="en-US" dirty="0" smtClean="0"/>
              <a:t> (i.e. prof. approval)</a:t>
            </a:r>
          </a:p>
          <a:p>
            <a:r>
              <a:rPr lang="en-US" dirty="0" err="1" smtClean="0"/>
              <a:t>ApprovalDate</a:t>
            </a:r>
            <a:endParaRPr lang="en-US" dirty="0" smtClean="0"/>
          </a:p>
          <a:p>
            <a:r>
              <a:rPr lang="en-US" dirty="0" smtClean="0"/>
              <a:t>Override (i.e. prerequisite override)</a:t>
            </a:r>
          </a:p>
          <a:p>
            <a:r>
              <a:rPr lang="en-US" dirty="0" smtClean="0"/>
              <a:t>Overridden By</a:t>
            </a:r>
          </a:p>
        </p:txBody>
      </p:sp>
      <p:sp>
        <p:nvSpPr>
          <p:cNvPr id="5" name="Rectangle 4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7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PrerequisitesXREF</a:t>
            </a:r>
            <a:r>
              <a:rPr lang="en-US" dirty="0" smtClean="0"/>
              <a:t>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XREFID</a:t>
            </a:r>
          </a:p>
          <a:p>
            <a:r>
              <a:rPr lang="en-US" dirty="0" err="1" smtClean="0"/>
              <a:t>ClassID</a:t>
            </a:r>
            <a:endParaRPr lang="en-US" dirty="0" smtClean="0"/>
          </a:p>
          <a:p>
            <a:r>
              <a:rPr lang="en-US" dirty="0" err="1" smtClean="0"/>
              <a:t>PrerequisiteID</a:t>
            </a:r>
            <a:endParaRPr lang="en-US" dirty="0" smtClean="0"/>
          </a:p>
          <a:p>
            <a:r>
              <a:rPr lang="en-US" dirty="0" smtClean="0"/>
              <a:t>Type (option of several, mandatory)</a:t>
            </a:r>
            <a:endParaRPr lang="en-US" dirty="0" smtClean="0"/>
          </a:p>
          <a:p>
            <a:r>
              <a:rPr lang="en-US" dirty="0" err="1" smtClean="0"/>
              <a:t>CreatedDate</a:t>
            </a:r>
            <a:endParaRPr lang="en-US" dirty="0" smtClean="0"/>
          </a:p>
          <a:p>
            <a:r>
              <a:rPr lang="en-US" dirty="0" err="1" smtClean="0"/>
              <a:t>CreatedBy</a:t>
            </a:r>
            <a:endParaRPr lang="en-US" dirty="0" smtClean="0"/>
          </a:p>
          <a:p>
            <a:r>
              <a:rPr lang="en-US" dirty="0" err="1" smtClean="0"/>
              <a:t>ActiveStatus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3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2462213" cy="4351338"/>
          </a:xfrm>
        </p:spPr>
        <p:txBody>
          <a:bodyPr/>
          <a:lstStyle/>
          <a:p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Class</a:t>
            </a:r>
          </a:p>
          <a:p>
            <a:pPr lvl="1"/>
            <a:r>
              <a:rPr lang="en-US" dirty="0" smtClean="0"/>
              <a:t>Professor</a:t>
            </a:r>
          </a:p>
          <a:p>
            <a:pPr lvl="1"/>
            <a:r>
              <a:rPr lang="en-US" dirty="0" smtClean="0"/>
              <a:t>Student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17800" y="1825625"/>
            <a:ext cx="4214813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Methods based on Actions</a:t>
            </a:r>
          </a:p>
          <a:p>
            <a:pPr lvl="1"/>
            <a:r>
              <a:rPr lang="en-US" dirty="0" err="1" smtClean="0"/>
              <a:t>SearchClasses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ListMajors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ListClassesByMajor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err="1"/>
              <a:t>AddStudentToClass</a:t>
            </a:r>
            <a:endParaRPr lang="en-US" dirty="0"/>
          </a:p>
          <a:p>
            <a:pPr lvl="1"/>
            <a:r>
              <a:rPr lang="en-US" dirty="0" err="1" smtClean="0"/>
              <a:t>AddStudentToWaitlist</a:t>
            </a:r>
            <a:endParaRPr lang="en-US" dirty="0" smtClean="0"/>
          </a:p>
          <a:p>
            <a:pPr lvl="1"/>
            <a:r>
              <a:rPr lang="en-US" dirty="0" err="1" smtClean="0"/>
              <a:t>RemoveStudentFromWaitlist</a:t>
            </a:r>
            <a:endParaRPr lang="en-US" dirty="0" smtClean="0"/>
          </a:p>
          <a:p>
            <a:pPr lvl="1"/>
            <a:r>
              <a:rPr lang="en-US" dirty="0" err="1" smtClean="0"/>
              <a:t>UpdateWaitList</a:t>
            </a:r>
            <a:endParaRPr lang="en-US" dirty="0" smtClean="0"/>
          </a:p>
          <a:p>
            <a:pPr lvl="1"/>
            <a:r>
              <a:rPr lang="en-US" dirty="0" err="1" smtClean="0"/>
              <a:t>ShowWaitList</a:t>
            </a:r>
            <a:endParaRPr lang="en-US" dirty="0"/>
          </a:p>
          <a:p>
            <a:pPr lvl="1"/>
            <a:r>
              <a:rPr lang="en-US" dirty="0" err="1" smtClean="0"/>
              <a:t>RemoveStudentFromClass</a:t>
            </a:r>
            <a:endParaRPr lang="en-US" dirty="0"/>
          </a:p>
          <a:p>
            <a:pPr lvl="1"/>
            <a:r>
              <a:rPr lang="en-US" dirty="0" err="1" smtClean="0"/>
              <a:t>ViewProfessorsClasses</a:t>
            </a:r>
            <a:endParaRPr lang="en-US" dirty="0" smtClean="0"/>
          </a:p>
          <a:p>
            <a:pPr lvl="1"/>
            <a:r>
              <a:rPr lang="en-US" dirty="0" err="1" smtClean="0"/>
              <a:t>ListClassDetails</a:t>
            </a:r>
            <a:endParaRPr lang="en-US" dirty="0" smtClean="0"/>
          </a:p>
          <a:p>
            <a:pPr lvl="1"/>
            <a:r>
              <a:rPr lang="en-US" dirty="0" err="1" smtClean="0"/>
              <a:t>VerifyLogin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07200" y="1774825"/>
            <a:ext cx="45465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>Further Methods</a:t>
            </a:r>
          </a:p>
          <a:p>
            <a:pPr lvl="1"/>
            <a:r>
              <a:rPr lang="en-US" sz="2200" dirty="0" err="1" smtClean="0"/>
              <a:t>VerifyPrerequisite</a:t>
            </a:r>
            <a:endParaRPr lang="en-US" sz="2200" dirty="0"/>
          </a:p>
          <a:p>
            <a:pPr lvl="1"/>
            <a:r>
              <a:rPr lang="en-US" sz="2200" dirty="0" err="1" smtClean="0"/>
              <a:t>UpdateLegacyDB</a:t>
            </a:r>
            <a:endParaRPr lang="en-US" sz="2200" dirty="0" smtClean="0"/>
          </a:p>
          <a:p>
            <a:pPr lvl="1"/>
            <a:r>
              <a:rPr lang="en-US" sz="2200" dirty="0" err="1" smtClean="0"/>
              <a:t>UpdateClassFromLegacyDB</a:t>
            </a:r>
            <a:endParaRPr lang="en-US" sz="22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	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                                           Class Search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Majors: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Anthropology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Archaeology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Beekeeping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Boating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	</a:t>
            </a:r>
            <a:r>
              <a:rPr lang="en-US" sz="1600" dirty="0" smtClean="0"/>
              <a:t>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367347" y="1873405"/>
            <a:ext cx="4742613" cy="4237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28" y="602000"/>
            <a:ext cx="972055" cy="9791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14500" y="3251200"/>
            <a:ext cx="2921000" cy="2667000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68800" y="3251200"/>
            <a:ext cx="266700" cy="2667000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4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	Registration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                                           Class Search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Majors: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Computer Engineering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Computer Science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 smtClean="0"/>
              <a:t>	Classes:</a:t>
            </a: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	</a:t>
            </a:r>
            <a:r>
              <a:rPr lang="en-US" sz="1600" b="1" dirty="0" smtClean="0"/>
              <a:t>CODE	CLASS				TIME		PROFESSOR</a:t>
            </a:r>
            <a:r>
              <a:rPr lang="en-US" sz="1600" dirty="0" smtClean="0"/>
              <a:t>	   </a:t>
            </a:r>
            <a:endParaRPr lang="en-US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 smtClean="0">
                <a:solidFill>
                  <a:schemeClr val="accent5"/>
                </a:solidFill>
              </a:rPr>
              <a:t>	CE 101   	Robotic Advances			MW 2pm-4pm	Asimov		ADD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CSC 101   	Computer Ethics – Skynet and AI Risks	TTH 10-12		Connor		</a:t>
            </a:r>
            <a:r>
              <a:rPr lang="en-US" sz="1600" dirty="0" smtClean="0">
                <a:solidFill>
                  <a:schemeClr val="accent1"/>
                </a:solidFill>
              </a:rPr>
              <a:t>WAIT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CSC 202    	Computer Science 202 – Web Development	MWF 8-10am	Harville		ADD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 smtClean="0">
                <a:solidFill>
                  <a:schemeClr val="accent5"/>
                </a:solidFill>
              </a:rPr>
              <a:t>		LAB				MW  12pm-2pm	TBA</a:t>
            </a:r>
            <a:endParaRPr lang="en-US" sz="1600" dirty="0">
              <a:solidFill>
                <a:schemeClr val="accent5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solidFill>
                <a:schemeClr val="accent5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367347" y="1873405"/>
            <a:ext cx="4742613" cy="4237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Comp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28" y="602000"/>
            <a:ext cx="972055" cy="979150"/>
          </a:xfrm>
          <a:prstGeom prst="rect">
            <a:avLst/>
          </a:prstGeom>
        </p:spPr>
      </p:pic>
      <p:sp>
        <p:nvSpPr>
          <p:cNvPr id="8" name="Process 7"/>
          <p:cNvSpPr/>
          <p:nvPr/>
        </p:nvSpPr>
        <p:spPr>
          <a:xfrm>
            <a:off x="1765301" y="5156200"/>
            <a:ext cx="8826500" cy="520700"/>
          </a:xfrm>
          <a:prstGeom prst="flowChartProcess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rocess 8"/>
          <p:cNvSpPr/>
          <p:nvPr/>
        </p:nvSpPr>
        <p:spPr>
          <a:xfrm>
            <a:off x="1765301" y="4656137"/>
            <a:ext cx="8826500" cy="260350"/>
          </a:xfrm>
          <a:prstGeom prst="flowChartProcess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rocess 9"/>
          <p:cNvSpPr/>
          <p:nvPr/>
        </p:nvSpPr>
        <p:spPr>
          <a:xfrm>
            <a:off x="1790701" y="3297237"/>
            <a:ext cx="8826500" cy="260350"/>
          </a:xfrm>
          <a:prstGeom prst="flowChartProcess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ular Callout 10"/>
          <p:cNvSpPr/>
          <p:nvPr/>
        </p:nvSpPr>
        <p:spPr>
          <a:xfrm>
            <a:off x="9809480" y="3861435"/>
            <a:ext cx="1813560" cy="1005840"/>
          </a:xfrm>
          <a:prstGeom prst="wedgeRect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waiting list has 5 students.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ADD TO LIST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0193" y="5002212"/>
            <a:ext cx="323215" cy="48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07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	Registration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 	My Schedule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	</a:t>
            </a:r>
            <a:endParaRPr lang="en-US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b="1" dirty="0"/>
              <a:t>	</a:t>
            </a:r>
            <a:r>
              <a:rPr lang="en-US" sz="1600" b="1" dirty="0" smtClean="0"/>
              <a:t>CODE	CLASS				TIME		PROFESSOR</a:t>
            </a:r>
            <a:r>
              <a:rPr lang="en-US" sz="1600" dirty="0" smtClean="0"/>
              <a:t>		   </a:t>
            </a:r>
            <a:endParaRPr lang="en-US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 smtClean="0">
                <a:solidFill>
                  <a:schemeClr val="accent5"/>
                </a:solidFill>
              </a:rPr>
              <a:t>	CE 101   	Robotic Advances			MW 2pm-4pm	Asimov		DROP</a:t>
            </a: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CSC 101   	Computer Ethics – Skynet and AI Risks	TTH 10-12		Connor		DROP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1600" dirty="0">
              <a:solidFill>
                <a:schemeClr val="accent5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 smtClean="0">
                <a:solidFill>
                  <a:schemeClr val="accent5"/>
                </a:solidFill>
              </a:rPr>
              <a:t>	</a:t>
            </a:r>
            <a:r>
              <a:rPr lang="en-US" dirty="0" smtClean="0"/>
              <a:t>Wait List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rgbClr val="FF0000"/>
                </a:solidFill>
              </a:rPr>
              <a:t>Enrollment in these classes is contingent on future openings: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1600" dirty="0">
              <a:solidFill>
                <a:srgbClr val="FF0000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 smtClean="0">
                <a:solidFill>
                  <a:schemeClr val="accent5"/>
                </a:solidFill>
              </a:rPr>
              <a:t>	</a:t>
            </a:r>
            <a:r>
              <a:rPr lang="en-US" sz="1600" b="1" dirty="0" smtClean="0"/>
              <a:t>CODE	CLASS</a:t>
            </a:r>
            <a:r>
              <a:rPr lang="en-US" sz="1600" b="1" dirty="0" smtClean="0">
                <a:solidFill>
                  <a:schemeClr val="accent5"/>
                </a:solidFill>
              </a:rPr>
              <a:t>				</a:t>
            </a:r>
            <a:r>
              <a:rPr lang="en-US" sz="1600" b="1" dirty="0"/>
              <a:t> TIME		</a:t>
            </a:r>
            <a:r>
              <a:rPr lang="en-US" sz="1600" b="1" dirty="0" smtClean="0"/>
              <a:t>PROF.	POSITION</a:t>
            </a:r>
            <a:r>
              <a:rPr lang="en-US" sz="1600" dirty="0" smtClean="0"/>
              <a:t>		</a:t>
            </a:r>
            <a:endParaRPr lang="en-US" sz="1600" dirty="0" smtClean="0">
              <a:solidFill>
                <a:schemeClr val="accent5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CSC 202    	Computer Science 202 – Web Development	MWF 8-10am	Harville	4	DROP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1600" dirty="0">
              <a:solidFill>
                <a:schemeClr val="accent5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 smtClean="0">
                <a:solidFill>
                  <a:schemeClr val="accent5"/>
                </a:solidFill>
              </a:rPr>
              <a:t>	</a:t>
            </a:r>
            <a:r>
              <a:rPr lang="en-US" sz="1600" dirty="0" smtClean="0"/>
              <a:t>Please drop any unwanted classes from wait list to free the class for other students.</a:t>
            </a:r>
            <a:endParaRPr lang="en-US" sz="16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solidFill>
                <a:schemeClr val="accent5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>
              <a:solidFill>
                <a:schemeClr val="accent5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8670014" y="3307080"/>
            <a:ext cx="1813560" cy="1005840"/>
          </a:xfrm>
          <a:prstGeom prst="wedgeRect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You are currently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in line for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This opening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504" y="4447856"/>
            <a:ext cx="297815" cy="446166"/>
          </a:xfrm>
          <a:prstGeom prst="rect">
            <a:avLst/>
          </a:prstGeom>
        </p:spPr>
      </p:pic>
      <p:sp>
        <p:nvSpPr>
          <p:cNvPr id="10" name="Process 9"/>
          <p:cNvSpPr/>
          <p:nvPr/>
        </p:nvSpPr>
        <p:spPr>
          <a:xfrm>
            <a:off x="9994458" y="1935480"/>
            <a:ext cx="1219200" cy="42672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28" y="602000"/>
            <a:ext cx="972055" cy="979150"/>
          </a:xfrm>
          <a:prstGeom prst="rect">
            <a:avLst/>
          </a:prstGeom>
        </p:spPr>
      </p:pic>
      <p:sp>
        <p:nvSpPr>
          <p:cNvPr id="12" name="Process 11"/>
          <p:cNvSpPr/>
          <p:nvPr/>
        </p:nvSpPr>
        <p:spPr>
          <a:xfrm>
            <a:off x="1777558" y="3201438"/>
            <a:ext cx="8826500" cy="236683"/>
          </a:xfrm>
          <a:prstGeom prst="flowChartProcess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rocess 14"/>
          <p:cNvSpPr/>
          <p:nvPr/>
        </p:nvSpPr>
        <p:spPr>
          <a:xfrm>
            <a:off x="1777558" y="3253680"/>
            <a:ext cx="8826500" cy="236683"/>
          </a:xfrm>
          <a:prstGeom prst="flowChartProcess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25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	Registration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CE 101: Robotic Advances                                                                      </a:t>
            </a:r>
            <a:r>
              <a:rPr lang="en-US" dirty="0"/>
              <a:t>	</a:t>
            </a: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/>
              <a:t>	</a:t>
            </a:r>
            <a:r>
              <a:rPr lang="en-US" sz="1600" b="1" dirty="0" smtClean="0"/>
              <a:t>CODE	CLASS		TIME		PROFESSOR    ROOM	SPOTS	STU </a:t>
            </a:r>
            <a:r>
              <a:rPr lang="en-US" sz="1600" dirty="0" smtClean="0"/>
              <a:t>		   </a:t>
            </a:r>
            <a:endParaRPr lang="en-US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 smtClean="0">
                <a:solidFill>
                  <a:schemeClr val="accent5"/>
                </a:solidFill>
              </a:rPr>
              <a:t>	</a:t>
            </a:r>
            <a:r>
              <a:rPr lang="en-US" sz="1600" dirty="0" smtClean="0"/>
              <a:t>CE 101   	Robotic Advances</a:t>
            </a:r>
            <a:r>
              <a:rPr lang="en-US" sz="1600" dirty="0" smtClean="0">
                <a:solidFill>
                  <a:schemeClr val="accent5"/>
                </a:solidFill>
              </a:rPr>
              <a:t>	MW 2pm-4pm	Asimov	      SC101	  4	</a:t>
            </a:r>
            <a:r>
              <a:rPr lang="en-US" sz="1600" dirty="0" smtClean="0"/>
              <a:t>30</a:t>
            </a:r>
            <a:r>
              <a:rPr lang="en-US" sz="1600" dirty="0" smtClean="0">
                <a:solidFill>
                  <a:schemeClr val="accent5"/>
                </a:solidFill>
              </a:rPr>
              <a:t>	ADD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 smtClean="0"/>
              <a:t>	CE </a:t>
            </a:r>
            <a:r>
              <a:rPr lang="en-US" sz="1600" dirty="0"/>
              <a:t>101   	Robotic Advances</a:t>
            </a: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TTH 12pm-2pm</a:t>
            </a: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Data</a:t>
            </a: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      X123	 -3 	</a:t>
            </a:r>
            <a:r>
              <a:rPr lang="en-US" sz="1600" dirty="0" smtClean="0"/>
              <a:t>25</a:t>
            </a:r>
            <a:r>
              <a:rPr lang="en-US" sz="1600" dirty="0" smtClean="0">
                <a:solidFill>
                  <a:schemeClr val="accent5"/>
                </a:solidFill>
              </a:rPr>
              <a:t>	WAIT</a:t>
            </a:r>
            <a:endParaRPr lang="en-US" sz="1600" dirty="0">
              <a:solidFill>
                <a:schemeClr val="accent5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 smtClean="0">
                <a:solidFill>
                  <a:schemeClr val="accent5"/>
                </a:solidFill>
              </a:rPr>
              <a:t>		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PREREQUISITE:  CE 100 History of Robotics</a:t>
            </a:r>
            <a:br>
              <a:rPr lang="en-US" sz="1600" dirty="0" smtClean="0">
                <a:solidFill>
                  <a:schemeClr val="accent5"/>
                </a:solidFill>
              </a:rPr>
            </a:br>
            <a:r>
              <a:rPr lang="en-US" sz="1600" dirty="0" smtClean="0">
                <a:solidFill>
                  <a:schemeClr val="accent5"/>
                </a:solidFill>
              </a:rPr>
              <a:t/>
            </a:r>
            <a:br>
              <a:rPr lang="en-US" sz="1600" dirty="0" smtClean="0">
                <a:solidFill>
                  <a:schemeClr val="accent5"/>
                </a:solidFill>
              </a:rPr>
            </a:br>
            <a:r>
              <a:rPr lang="en-US" sz="1600" dirty="0" smtClean="0">
                <a:solidFill>
                  <a:schemeClr val="accent5"/>
                </a:solidFill>
              </a:rPr>
              <a:t>	</a:t>
            </a:r>
            <a:r>
              <a:rPr lang="en-US" sz="1600" dirty="0" smtClean="0"/>
              <a:t>This class covers the 3 laws of Robotics, how robots can serve us, and when they are likely to take over.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/>
              <a:t>	</a:t>
            </a:r>
            <a:r>
              <a:rPr lang="en-US" sz="1600" dirty="0" smtClean="0"/>
              <a:t>Is the Singularity near, or will humanity progress as master, servant, peer, or cyborg? What does it mean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/>
              <a:t>	</a:t>
            </a:r>
            <a:r>
              <a:rPr lang="en-US" sz="1600" dirty="0" smtClean="0"/>
              <a:t>to be human?</a:t>
            </a:r>
            <a:endParaRPr lang="en-US" sz="16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1600" dirty="0">
              <a:solidFill>
                <a:schemeClr val="accent5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b="1" dirty="0"/>
              <a:t>LAB – </a:t>
            </a:r>
            <a:r>
              <a:rPr lang="en-US" sz="1600" b="1" dirty="0" smtClean="0"/>
              <a:t>OPTIONAL</a:t>
            </a:r>
            <a:br>
              <a:rPr lang="en-US" sz="1600" b="1" dirty="0" smtClean="0"/>
            </a:br>
            <a:endParaRPr lang="en-US" sz="1600" b="1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b="1" dirty="0" smtClean="0"/>
              <a:t>	CODE</a:t>
            </a:r>
            <a:r>
              <a:rPr lang="en-US" sz="1600" b="1" dirty="0"/>
              <a:t>	CLASS		</a:t>
            </a:r>
            <a:r>
              <a:rPr lang="en-US" sz="1600" b="1" dirty="0" smtClean="0"/>
              <a:t>TIME</a:t>
            </a:r>
            <a:r>
              <a:rPr lang="en-US" sz="1600" b="1" dirty="0"/>
              <a:t>		PROFESSOR    </a:t>
            </a:r>
            <a:r>
              <a:rPr lang="en-US" sz="1600" b="1" dirty="0" smtClean="0"/>
              <a:t>ROOM	SPOTS	STU</a:t>
            </a:r>
            <a:r>
              <a:rPr lang="en-US" sz="1600" dirty="0"/>
              <a:t>		  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CE </a:t>
            </a:r>
            <a:r>
              <a:rPr lang="en-US" sz="1600" dirty="0">
                <a:solidFill>
                  <a:schemeClr val="accent5"/>
                </a:solidFill>
              </a:rPr>
              <a:t>101L 	</a:t>
            </a:r>
            <a:r>
              <a:rPr lang="en-US" sz="1600" dirty="0" err="1" smtClean="0">
                <a:solidFill>
                  <a:schemeClr val="accent5"/>
                </a:solidFill>
              </a:rPr>
              <a:t>BattleBots</a:t>
            </a:r>
            <a:r>
              <a:rPr lang="en-US" sz="1600" dirty="0" smtClean="0">
                <a:solidFill>
                  <a:schemeClr val="accent5"/>
                </a:solidFill>
              </a:rPr>
              <a:t>		S </a:t>
            </a:r>
            <a:r>
              <a:rPr lang="en-US" sz="1600" dirty="0">
                <a:solidFill>
                  <a:schemeClr val="accent5"/>
                </a:solidFill>
              </a:rPr>
              <a:t>10am-2pm	</a:t>
            </a:r>
            <a:r>
              <a:rPr lang="en-US" sz="1600" dirty="0" smtClean="0">
                <a:solidFill>
                  <a:schemeClr val="accent5"/>
                </a:solidFill>
              </a:rPr>
              <a:t>Deckard</a:t>
            </a:r>
            <a:r>
              <a:rPr lang="en-US" sz="1600" dirty="0">
                <a:solidFill>
                  <a:schemeClr val="accent5"/>
                </a:solidFill>
              </a:rPr>
              <a:t>	      RM222	  </a:t>
            </a:r>
            <a:r>
              <a:rPr lang="en-US" sz="1600" dirty="0" smtClean="0">
                <a:solidFill>
                  <a:schemeClr val="accent5"/>
                </a:solidFill>
              </a:rPr>
              <a:t>4	</a:t>
            </a:r>
            <a:r>
              <a:rPr lang="en-US" sz="1600" dirty="0" smtClean="0"/>
              <a:t>50</a:t>
            </a:r>
            <a:r>
              <a:rPr lang="en-US" sz="1600" dirty="0" smtClean="0">
                <a:solidFill>
                  <a:schemeClr val="accent5"/>
                </a:solidFill>
              </a:rPr>
              <a:t>	ADD</a:t>
            </a:r>
            <a:endParaRPr lang="en-US" sz="1600" dirty="0">
              <a:solidFill>
                <a:schemeClr val="accent5"/>
              </a:solidFill>
            </a:endParaRPr>
          </a:p>
        </p:txBody>
      </p:sp>
      <p:sp>
        <p:nvSpPr>
          <p:cNvPr id="4" name="Process 3"/>
          <p:cNvSpPr/>
          <p:nvPr/>
        </p:nvSpPr>
        <p:spPr>
          <a:xfrm>
            <a:off x="10012680" y="1935480"/>
            <a:ext cx="1219200" cy="42672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28" y="602000"/>
            <a:ext cx="972055" cy="979150"/>
          </a:xfrm>
          <a:prstGeom prst="rect">
            <a:avLst/>
          </a:prstGeom>
        </p:spPr>
      </p:pic>
      <p:sp>
        <p:nvSpPr>
          <p:cNvPr id="12" name="Process 11"/>
          <p:cNvSpPr/>
          <p:nvPr/>
        </p:nvSpPr>
        <p:spPr>
          <a:xfrm>
            <a:off x="1795780" y="3055157"/>
            <a:ext cx="8826500" cy="236683"/>
          </a:xfrm>
          <a:prstGeom prst="flowChartProcess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0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	Registration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SCHEDULE:  Professor </a:t>
            </a:r>
            <a:r>
              <a:rPr lang="en-US" dirty="0" smtClean="0">
                <a:solidFill>
                  <a:schemeClr val="accent1"/>
                </a:solidFill>
              </a:rPr>
              <a:t>Asimov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</a:t>
            </a: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/>
              <a:t>	</a:t>
            </a:r>
            <a:r>
              <a:rPr lang="en-US" sz="1600" b="1" dirty="0" smtClean="0"/>
              <a:t>CODE	CLASS		TIME		PROFESSOR    ROOM	SPOTS	STU </a:t>
            </a:r>
            <a:r>
              <a:rPr lang="en-US" sz="1600" dirty="0" smtClean="0"/>
              <a:t>		   </a:t>
            </a:r>
            <a:endParaRPr lang="en-US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 smtClean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1"/>
                </a:solidFill>
              </a:rPr>
              <a:t>CE 101   	Robotic Advances</a:t>
            </a:r>
            <a:r>
              <a:rPr lang="en-US" sz="1600" dirty="0" smtClean="0">
                <a:solidFill>
                  <a:schemeClr val="accent5"/>
                </a:solidFill>
              </a:rPr>
              <a:t>	MW 2pm-4pm	Asimov	      SC101	  4	</a:t>
            </a:r>
            <a:r>
              <a:rPr lang="en-US" sz="1600" dirty="0" smtClean="0"/>
              <a:t>30</a:t>
            </a:r>
            <a:r>
              <a:rPr lang="en-US" sz="1600" dirty="0" smtClean="0">
                <a:solidFill>
                  <a:schemeClr val="accent5"/>
                </a:solidFill>
              </a:rPr>
              <a:t>	ADD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accent1"/>
                </a:solidFill>
              </a:rPr>
              <a:t>CE 102   </a:t>
            </a:r>
            <a:r>
              <a:rPr lang="en-US" sz="1600" dirty="0">
                <a:solidFill>
                  <a:schemeClr val="accent1"/>
                </a:solidFill>
              </a:rPr>
              <a:t>	</a:t>
            </a:r>
            <a:r>
              <a:rPr lang="en-US" sz="1600" dirty="0" smtClean="0">
                <a:solidFill>
                  <a:schemeClr val="accent1"/>
                </a:solidFill>
              </a:rPr>
              <a:t>Designing the Future</a:t>
            </a: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TTH 12pm-2pm</a:t>
            </a: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Asimov</a:t>
            </a: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      X124	 -1 	</a:t>
            </a:r>
            <a:r>
              <a:rPr lang="en-US" sz="1600" dirty="0" smtClean="0"/>
              <a:t>30</a:t>
            </a:r>
            <a:r>
              <a:rPr lang="en-US" sz="1600" dirty="0" smtClean="0">
                <a:solidFill>
                  <a:schemeClr val="accent5"/>
                </a:solidFill>
              </a:rPr>
              <a:t>	WAIT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 smtClean="0">
                <a:solidFill>
                  <a:schemeClr val="accent1"/>
                </a:solidFill>
              </a:rPr>
              <a:t>	CE 122   </a:t>
            </a:r>
            <a:r>
              <a:rPr lang="en-US" sz="1600" dirty="0">
                <a:solidFill>
                  <a:schemeClr val="accent1"/>
                </a:solidFill>
              </a:rPr>
              <a:t>	</a:t>
            </a:r>
            <a:r>
              <a:rPr lang="en-US" sz="1600" dirty="0" smtClean="0">
                <a:solidFill>
                  <a:schemeClr val="accent1"/>
                </a:solidFill>
              </a:rPr>
              <a:t>Technical Writing</a:t>
            </a:r>
            <a:r>
              <a:rPr lang="en-US" sz="1600" dirty="0">
                <a:solidFill>
                  <a:schemeClr val="accent5"/>
                </a:solidFill>
              </a:rPr>
              <a:t>	TTH </a:t>
            </a:r>
            <a:r>
              <a:rPr lang="en-US" sz="1600" dirty="0" smtClean="0">
                <a:solidFill>
                  <a:schemeClr val="accent5"/>
                </a:solidFill>
              </a:rPr>
              <a:t>2pm-4pm</a:t>
            </a:r>
            <a:r>
              <a:rPr lang="en-US" sz="1600" dirty="0">
                <a:solidFill>
                  <a:schemeClr val="accent5"/>
                </a:solidFill>
              </a:rPr>
              <a:t>	Asimov	      X124	</a:t>
            </a:r>
            <a:r>
              <a:rPr lang="en-US" sz="1600" dirty="0" smtClean="0">
                <a:solidFill>
                  <a:schemeClr val="accent5"/>
                </a:solidFill>
              </a:rPr>
              <a:t>  4 </a:t>
            </a: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/>
              <a:t>30</a:t>
            </a:r>
            <a:r>
              <a:rPr lang="en-US" sz="1600" dirty="0">
                <a:solidFill>
                  <a:schemeClr val="accent5"/>
                </a:solidFill>
              </a:rPr>
              <a:t>	</a:t>
            </a:r>
            <a:r>
              <a:rPr lang="en-US" sz="1600" dirty="0" smtClean="0">
                <a:solidFill>
                  <a:schemeClr val="accent5"/>
                </a:solidFill>
              </a:rPr>
              <a:t>ADD</a:t>
            </a:r>
            <a:endParaRPr lang="en-US" sz="1600" dirty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16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1600" dirty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1600" dirty="0">
              <a:solidFill>
                <a:schemeClr val="accent5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 smtClean="0">
                <a:solidFill>
                  <a:schemeClr val="accent5"/>
                </a:solidFill>
              </a:rPr>
              <a:t>		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>
                <a:solidFill>
                  <a:schemeClr val="accent5"/>
                </a:solidFill>
              </a:rPr>
              <a:t>	</a:t>
            </a:r>
          </a:p>
        </p:txBody>
      </p:sp>
      <p:sp>
        <p:nvSpPr>
          <p:cNvPr id="6" name="Process 5"/>
          <p:cNvSpPr/>
          <p:nvPr/>
        </p:nvSpPr>
        <p:spPr>
          <a:xfrm>
            <a:off x="10012680" y="1935480"/>
            <a:ext cx="1219200" cy="42672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28" y="602000"/>
            <a:ext cx="972055" cy="979150"/>
          </a:xfrm>
          <a:prstGeom prst="rect">
            <a:avLst/>
          </a:prstGeom>
        </p:spPr>
      </p:pic>
      <p:sp>
        <p:nvSpPr>
          <p:cNvPr id="9" name="Process 8"/>
          <p:cNvSpPr/>
          <p:nvPr/>
        </p:nvSpPr>
        <p:spPr>
          <a:xfrm>
            <a:off x="1795780" y="3242397"/>
            <a:ext cx="8826500" cy="236683"/>
          </a:xfrm>
          <a:prstGeom prst="flowChartProcess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5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Clarify Current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Is the issue </a:t>
            </a:r>
          </a:p>
          <a:p>
            <a:pPr lvl="1"/>
            <a:r>
              <a:rPr lang="en-US" dirty="0" smtClean="0"/>
              <a:t>that the system is “legacy,” or </a:t>
            </a:r>
          </a:p>
          <a:p>
            <a:pPr lvl="1"/>
            <a:r>
              <a:rPr lang="en-US" dirty="0" smtClean="0"/>
              <a:t>that the legacy system is slow, or failing, or</a:t>
            </a:r>
          </a:p>
          <a:p>
            <a:pPr lvl="1"/>
            <a:r>
              <a:rPr lang="en-US" dirty="0" smtClean="0"/>
              <a:t>that it is anticipated to fail?</a:t>
            </a:r>
          </a:p>
          <a:p>
            <a:r>
              <a:rPr lang="en-US" dirty="0" smtClean="0"/>
              <a:t>What failings and defects?</a:t>
            </a:r>
          </a:p>
          <a:p>
            <a:pPr lvl="1"/>
            <a:r>
              <a:rPr lang="en-US" dirty="0" smtClean="0"/>
              <a:t>Known defects:</a:t>
            </a:r>
            <a:r>
              <a:rPr lang="en-US" dirty="0"/>
              <a:t> </a:t>
            </a:r>
            <a:r>
              <a:rPr lang="en-US" dirty="0" smtClean="0"/>
              <a:t>Flat file not optimal / scalable</a:t>
            </a:r>
          </a:p>
          <a:p>
            <a:pPr lvl="1"/>
            <a:r>
              <a:rPr lang="en-US" dirty="0" smtClean="0"/>
              <a:t>Lagging at peak times?</a:t>
            </a:r>
          </a:p>
          <a:p>
            <a:r>
              <a:rPr lang="en-US" dirty="0" smtClean="0"/>
              <a:t>Who will maintain the system?</a:t>
            </a:r>
          </a:p>
          <a:p>
            <a:r>
              <a:rPr lang="en-US" dirty="0" smtClean="0"/>
              <a:t>What specific data is in the legacy flat file ?</a:t>
            </a:r>
          </a:p>
          <a:p>
            <a:r>
              <a:rPr lang="en-US" dirty="0" smtClean="0"/>
              <a:t>Clarifications:  How labs relate to classes (optional, mandatory, 1:1 or 1:many)</a:t>
            </a:r>
          </a:p>
          <a:p>
            <a:r>
              <a:rPr lang="en-US" dirty="0" smtClean="0"/>
              <a:t>Stakeholders / Communication / </a:t>
            </a:r>
            <a:r>
              <a:rPr lang="en-US" dirty="0" smtClean="0"/>
              <a:t>Responsibility &amp; Authority</a:t>
            </a:r>
            <a:endParaRPr lang="en-US" dirty="0" smtClean="0"/>
          </a:p>
          <a:p>
            <a:r>
              <a:rPr lang="en-US" dirty="0" smtClean="0"/>
              <a:t>How do students log in?  Are they already logged in via another existing system?</a:t>
            </a:r>
          </a:p>
          <a:p>
            <a:r>
              <a:rPr lang="en-US" dirty="0" smtClean="0"/>
              <a:t>Risks (don’t kill the old system!)</a:t>
            </a:r>
          </a:p>
        </p:txBody>
      </p:sp>
      <p:sp>
        <p:nvSpPr>
          <p:cNvPr id="4" name="Rectangle 3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0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05557" y="1632528"/>
            <a:ext cx="3139944" cy="62345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117" y="311728"/>
            <a:ext cx="3139944" cy="62345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300" y="3378200"/>
            <a:ext cx="4848860" cy="27255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430114" y="2514600"/>
            <a:ext cx="2738381" cy="33832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813" y="1026218"/>
            <a:ext cx="2725681" cy="311646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478" y="1088859"/>
            <a:ext cx="643911" cy="64861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609" y="3429000"/>
            <a:ext cx="557551" cy="56162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82311" y="457200"/>
            <a:ext cx="50393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SAMPLE MOBILE APP</a:t>
            </a:r>
            <a:endParaRPr lang="en-US" sz="4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09700" y="1371600"/>
            <a:ext cx="576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HTML or HTML / Code Hybrid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Provides same functionality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May have simpler functionality </a:t>
            </a:r>
            <a:r>
              <a:rPr lang="en-US" dirty="0" smtClean="0"/>
              <a:t>at face, but allows same functionality by digging deeper (due </a:t>
            </a:r>
            <a:r>
              <a:rPr lang="en-US" dirty="0" smtClean="0"/>
              <a:t>to screen </a:t>
            </a:r>
            <a:r>
              <a:rPr lang="en-US" dirty="0" smtClean="0"/>
              <a:t>limitations)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82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are not included under this current proposal:</a:t>
            </a:r>
          </a:p>
          <a:p>
            <a:pPr lvl="1"/>
            <a:r>
              <a:rPr lang="en-US" dirty="0" smtClean="0"/>
              <a:t>Class entry system for staff (PHASE 2 Proposal)</a:t>
            </a:r>
          </a:p>
          <a:p>
            <a:pPr lvl="1"/>
            <a:r>
              <a:rPr lang="en-US" dirty="0" smtClean="0"/>
              <a:t>Analysis of class </a:t>
            </a:r>
            <a:r>
              <a:rPr lang="en-US" dirty="0" smtClean="0"/>
              <a:t>suitability (does it fit one’s goals / major)</a:t>
            </a:r>
            <a:endParaRPr lang="en-US" dirty="0" smtClean="0"/>
          </a:p>
          <a:p>
            <a:r>
              <a:rPr lang="en-US" dirty="0" smtClean="0"/>
              <a:t>Features such as graphical schedules are available as extensions to this proposal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8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September 2016</a:t>
            </a:r>
            <a:r>
              <a:rPr lang="en-US" dirty="0" smtClean="0"/>
              <a:t>: Approval</a:t>
            </a:r>
          </a:p>
          <a:p>
            <a:r>
              <a:rPr lang="en-US" b="1" dirty="0" smtClean="0"/>
              <a:t>October 2016</a:t>
            </a:r>
            <a:r>
              <a:rPr lang="en-US" dirty="0" smtClean="0"/>
              <a:t>: Get Stakeholder Buy-in / Perform Technical </a:t>
            </a:r>
            <a:r>
              <a:rPr lang="en-US" dirty="0"/>
              <a:t>Review (i.e. flat file </a:t>
            </a:r>
            <a:r>
              <a:rPr lang="en-US" dirty="0" smtClean="0"/>
              <a:t>review. Permissions.  Verify interfacing ability)</a:t>
            </a:r>
            <a:endParaRPr lang="en-US" dirty="0"/>
          </a:p>
          <a:p>
            <a:r>
              <a:rPr lang="en-US" b="1" dirty="0" smtClean="0"/>
              <a:t>November 2016</a:t>
            </a:r>
            <a:r>
              <a:rPr lang="en-US" dirty="0" smtClean="0"/>
              <a:t>: Finalize Requirements Documents.  Duplicate legacy system for development.  Order / Obtain Hardware.</a:t>
            </a:r>
          </a:p>
          <a:p>
            <a:r>
              <a:rPr lang="en-US" b="1" dirty="0" smtClean="0"/>
              <a:t>December 2016</a:t>
            </a:r>
            <a:r>
              <a:rPr lang="en-US" dirty="0" smtClean="0"/>
              <a:t>: Requirements Review.  Final changes agreed upon. </a:t>
            </a:r>
            <a:endParaRPr lang="en-US" dirty="0"/>
          </a:p>
          <a:p>
            <a:r>
              <a:rPr lang="en-US" b="1" dirty="0" smtClean="0"/>
              <a:t>January – March 2017</a:t>
            </a:r>
            <a:r>
              <a:rPr lang="en-US" dirty="0" smtClean="0"/>
              <a:t>:  Programming / Development.</a:t>
            </a:r>
          </a:p>
          <a:p>
            <a:r>
              <a:rPr lang="en-US" b="1" dirty="0" smtClean="0"/>
              <a:t>April – May 2017</a:t>
            </a:r>
            <a:r>
              <a:rPr lang="en-US" dirty="0" smtClean="0"/>
              <a:t>:  Demo. User Testing. A/B Testing. Beta Testing.  Debugging.</a:t>
            </a:r>
          </a:p>
          <a:p>
            <a:r>
              <a:rPr lang="en-US" b="1" dirty="0" smtClean="0"/>
              <a:t>June 2017</a:t>
            </a:r>
            <a:r>
              <a:rPr lang="en-US" dirty="0" smtClean="0"/>
              <a:t>:  Final Tests. Switch to Live</a:t>
            </a:r>
          </a:p>
          <a:p>
            <a:r>
              <a:rPr lang="en-US" b="1" dirty="0" smtClean="0"/>
              <a:t>July 2017</a:t>
            </a:r>
            <a:r>
              <a:rPr lang="en-US" dirty="0" smtClean="0"/>
              <a:t>: Live Testing</a:t>
            </a:r>
          </a:p>
          <a:p>
            <a:r>
              <a:rPr lang="en-US" b="1" dirty="0" smtClean="0"/>
              <a:t>August 2017</a:t>
            </a:r>
            <a:r>
              <a:rPr lang="en-US" dirty="0" smtClean="0"/>
              <a:t>: Implementation.  </a:t>
            </a:r>
            <a:br>
              <a:rPr lang="en-US" dirty="0" smtClean="0"/>
            </a:br>
            <a:r>
              <a:rPr lang="en-US" dirty="0" smtClean="0"/>
              <a:t>Contingency: With any obstacles implementation moves to Fall’s registration for Spring.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8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5041900"/>
            <a:ext cx="10274300" cy="1135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82000"/>
            </a:schemeClr>
          </a:solidFill>
        </p:spPr>
        <p:txBody>
          <a:bodyPr>
            <a:normAutofit fontScale="92500"/>
          </a:bodyPr>
          <a:lstStyle/>
          <a:p>
            <a:r>
              <a:rPr lang="en-US" dirty="0" smtClean="0"/>
              <a:t>SQL Server and a web based system is easily scalable to serve 25,000 students and future growth</a:t>
            </a:r>
          </a:p>
          <a:p>
            <a:r>
              <a:rPr lang="en-US" dirty="0" smtClean="0"/>
              <a:t>The system will be able to </a:t>
            </a:r>
            <a:r>
              <a:rPr lang="en-US" dirty="0" smtClean="0"/>
              <a:t>interface </a:t>
            </a:r>
            <a:r>
              <a:rPr lang="en-US" dirty="0" smtClean="0"/>
              <a:t>directly with the </a:t>
            </a:r>
            <a:r>
              <a:rPr lang="en-US" dirty="0" smtClean="0"/>
              <a:t>state for switchover</a:t>
            </a:r>
            <a:endParaRPr lang="en-US" dirty="0" smtClean="0"/>
          </a:p>
          <a:p>
            <a:r>
              <a:rPr lang="en-US" dirty="0" smtClean="0"/>
              <a:t>The system will and eventually replace the legacy system</a:t>
            </a:r>
          </a:p>
          <a:p>
            <a:r>
              <a:rPr lang="en-US" dirty="0" smtClean="0"/>
              <a:t>Students could register via </a:t>
            </a:r>
            <a:r>
              <a:rPr lang="en-US" dirty="0" smtClean="0"/>
              <a:t>their PC, school web-connected computers, </a:t>
            </a:r>
            <a:r>
              <a:rPr lang="en-US" dirty="0" smtClean="0"/>
              <a:t>or mobile</a:t>
            </a:r>
          </a:p>
          <a:p>
            <a:r>
              <a:rPr lang="en-US" dirty="0"/>
              <a:t>The class entry system could be updated as well in the </a:t>
            </a:r>
            <a:r>
              <a:rPr lang="en-US" dirty="0" smtClean="0"/>
              <a:t>future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Result:  A modern</a:t>
            </a:r>
            <a:r>
              <a:rPr lang="en-US" dirty="0" smtClean="0"/>
              <a:t>, </a:t>
            </a:r>
            <a:r>
              <a:rPr lang="en-US" dirty="0" smtClean="0"/>
              <a:t>stable scalable</a:t>
            </a:r>
            <a:r>
              <a:rPr lang="en-US" dirty="0" smtClean="0"/>
              <a:t>, web-based, mobile-friendly system.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1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to Verify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professor/staff “class </a:t>
            </a:r>
            <a:r>
              <a:rPr lang="en-US" dirty="0" smtClean="0"/>
              <a:t>entry” system is, </a:t>
            </a:r>
            <a:r>
              <a:rPr lang="en-US" i="1" dirty="0" smtClean="0"/>
              <a:t>at this time</a:t>
            </a:r>
            <a:r>
              <a:rPr lang="en-US" dirty="0" smtClean="0"/>
              <a:t>, to be unchanged</a:t>
            </a:r>
          </a:p>
          <a:p>
            <a:r>
              <a:rPr lang="en-US" dirty="0" smtClean="0"/>
              <a:t>The goal is to eventually move </a:t>
            </a:r>
            <a:r>
              <a:rPr lang="en-US" i="1" dirty="0" smtClean="0"/>
              <a:t>entirely</a:t>
            </a:r>
            <a:r>
              <a:rPr lang="en-US" dirty="0" smtClean="0"/>
              <a:t> from the legacy system</a:t>
            </a:r>
          </a:p>
          <a:p>
            <a:r>
              <a:rPr lang="en-US" dirty="0" smtClean="0"/>
              <a:t>The developer and client are both comfortable with </a:t>
            </a:r>
            <a:r>
              <a:rPr lang="en-US" dirty="0" err="1" smtClean="0"/>
              <a:t>ASP.net</a:t>
            </a:r>
            <a:r>
              <a:rPr lang="en-US" dirty="0" smtClean="0"/>
              <a:t> / SQL Server</a:t>
            </a:r>
          </a:p>
          <a:p>
            <a:r>
              <a:rPr lang="en-US" dirty="0" smtClean="0"/>
              <a:t>The client can maintain, or hire the developer to maintain, </a:t>
            </a:r>
            <a:r>
              <a:rPr lang="en-US" dirty="0"/>
              <a:t>the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The students have login permissions.  We need to copy them, or at least the user names and emails, or log in via a centralized means.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8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Determine Overall Timeliness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urgent?</a:t>
            </a:r>
          </a:p>
          <a:p>
            <a:r>
              <a:rPr lang="en-US" dirty="0" smtClean="0"/>
              <a:t>Stopgap measures needed?</a:t>
            </a:r>
          </a:p>
          <a:p>
            <a:r>
              <a:rPr lang="en-US" dirty="0" smtClean="0"/>
              <a:t>6 </a:t>
            </a:r>
            <a:r>
              <a:rPr lang="en-US" dirty="0" smtClean="0"/>
              <a:t>months </a:t>
            </a:r>
            <a:r>
              <a:rPr lang="en-US" dirty="0" smtClean="0"/>
              <a:t>to program (including meetings, approvals) </a:t>
            </a:r>
          </a:p>
          <a:p>
            <a:r>
              <a:rPr lang="en-US" dirty="0" smtClean="0"/>
              <a:t>1 year to safely implement and test as full replacement</a:t>
            </a:r>
          </a:p>
          <a:p>
            <a:r>
              <a:rPr lang="en-US" dirty="0" smtClean="0"/>
              <a:t>Overlap time in which new system fully implements / demonstrates legacy capabilities, with eventual replacement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2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/ Solution: 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students to:</a:t>
            </a:r>
          </a:p>
          <a:p>
            <a:pPr lvl="1"/>
            <a:r>
              <a:rPr lang="en-US" dirty="0" smtClean="0"/>
              <a:t>register for their classes, </a:t>
            </a:r>
          </a:p>
          <a:p>
            <a:pPr lvl="1"/>
            <a:r>
              <a:rPr lang="en-US" dirty="0" smtClean="0"/>
              <a:t>view their schedule, </a:t>
            </a:r>
          </a:p>
          <a:p>
            <a:pPr lvl="1"/>
            <a:r>
              <a:rPr lang="en-US" dirty="0" smtClean="0"/>
              <a:t>see their place on waiting lists if class is full when they register, and</a:t>
            </a:r>
          </a:p>
          <a:p>
            <a:pPr lvl="1"/>
            <a:r>
              <a:rPr lang="en-US" dirty="0" smtClean="0"/>
              <a:t>view the classes their professors are teaching.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Remove self from class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Log in / Log out</a:t>
            </a:r>
          </a:p>
          <a:p>
            <a:r>
              <a:rPr lang="en-US" dirty="0" smtClean="0"/>
              <a:t>Maintain legacy system integrity (don’t change)</a:t>
            </a:r>
          </a:p>
          <a:p>
            <a:r>
              <a:rPr lang="en-US" dirty="0" smtClean="0"/>
              <a:t>Scalable to 25,000 + students (much larger is OK using SQL Server)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3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PROPOSAL--OVERALL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ASP.net</a:t>
            </a:r>
            <a:r>
              <a:rPr lang="en-US" dirty="0" smtClean="0"/>
              <a:t> application</a:t>
            </a:r>
          </a:p>
          <a:p>
            <a:r>
              <a:rPr lang="en-US" dirty="0" smtClean="0"/>
              <a:t>Mirror legacy system capabilities </a:t>
            </a:r>
          </a:p>
          <a:p>
            <a:pPr lvl="1"/>
            <a:r>
              <a:rPr lang="en-US" dirty="0" smtClean="0"/>
              <a:t>with a Relational DB (SQL Server)</a:t>
            </a:r>
          </a:p>
          <a:p>
            <a:r>
              <a:rPr lang="en-US" dirty="0" smtClean="0"/>
              <a:t>Read class offerings from legacy DB</a:t>
            </a:r>
          </a:p>
          <a:p>
            <a:pPr lvl="1"/>
            <a:r>
              <a:rPr lang="en-US" dirty="0" smtClean="0"/>
              <a:t>mirror to new system</a:t>
            </a:r>
          </a:p>
          <a:p>
            <a:r>
              <a:rPr lang="en-US" dirty="0" smtClean="0"/>
              <a:t>Mobile and Web capabilities</a:t>
            </a:r>
          </a:p>
          <a:p>
            <a:r>
              <a:rPr lang="en-US" dirty="0" smtClean="0"/>
              <a:t>We deal only with the flat file in inter-system communications</a:t>
            </a:r>
          </a:p>
          <a:p>
            <a:r>
              <a:rPr lang="en-US" dirty="0" smtClean="0"/>
              <a:t>PHASE 2: Propose future update for staff Class Entry System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30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 Server 2010+</a:t>
            </a:r>
          </a:p>
          <a:p>
            <a:pPr lvl="1"/>
            <a:r>
              <a:rPr lang="en-US" dirty="0" smtClean="0"/>
              <a:t>Less than 1G needed based on current estimates</a:t>
            </a:r>
          </a:p>
          <a:p>
            <a:r>
              <a:rPr lang="en-US" dirty="0" smtClean="0"/>
              <a:t>Windows Server 2012+</a:t>
            </a:r>
          </a:p>
          <a:p>
            <a:pPr lvl="1"/>
            <a:r>
              <a:rPr lang="en-US" dirty="0" smtClean="0"/>
              <a:t>IIS</a:t>
            </a:r>
          </a:p>
          <a:p>
            <a:r>
              <a:rPr lang="en-US" dirty="0" smtClean="0"/>
              <a:t>RAID / Secondary Storage Location / Cloud Storage</a:t>
            </a:r>
            <a:endParaRPr lang="en-US" dirty="0"/>
          </a:p>
          <a:p>
            <a:r>
              <a:rPr lang="en-US" dirty="0"/>
              <a:t>Regular </a:t>
            </a:r>
            <a:r>
              <a:rPr lang="en-US" dirty="0" smtClean="0"/>
              <a:t>Backups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8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rocess 67"/>
          <p:cNvSpPr/>
          <p:nvPr/>
        </p:nvSpPr>
        <p:spPr>
          <a:xfrm>
            <a:off x="838200" y="2303570"/>
            <a:ext cx="3737364" cy="3796252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Process 66"/>
          <p:cNvSpPr/>
          <p:nvPr/>
        </p:nvSpPr>
        <p:spPr>
          <a:xfrm>
            <a:off x="6972054" y="2361661"/>
            <a:ext cx="4381746" cy="3796252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5" name="Manual Input 4"/>
          <p:cNvSpPr/>
          <p:nvPr/>
        </p:nvSpPr>
        <p:spPr>
          <a:xfrm>
            <a:off x="3647343" y="1925978"/>
            <a:ext cx="1718012" cy="871369"/>
          </a:xfrm>
          <a:prstGeom prst="flowChartManualInput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REGISTRATION</a:t>
            </a:r>
            <a:endParaRPr lang="en-US" dirty="0"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6" name="Manual Input 5"/>
          <p:cNvSpPr/>
          <p:nvPr/>
        </p:nvSpPr>
        <p:spPr>
          <a:xfrm>
            <a:off x="1411773" y="1925979"/>
            <a:ext cx="1718012" cy="871369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INPUT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2270779" y="2797348"/>
            <a:ext cx="0" cy="1060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" idx="2"/>
          </p:cNvCxnSpPr>
          <p:nvPr/>
        </p:nvCxnSpPr>
        <p:spPr>
          <a:xfrm flipV="1">
            <a:off x="2805430" y="2797347"/>
            <a:ext cx="1700919" cy="10602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anual Input 10"/>
          <p:cNvSpPr/>
          <p:nvPr/>
        </p:nvSpPr>
        <p:spPr>
          <a:xfrm>
            <a:off x="9014685" y="1925977"/>
            <a:ext cx="1718012" cy="871369"/>
          </a:xfrm>
          <a:prstGeom prst="flowChartManualInp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REGISTRATION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  / WEB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Magnetic Disk 11"/>
          <p:cNvSpPr/>
          <p:nvPr/>
        </p:nvSpPr>
        <p:spPr>
          <a:xfrm>
            <a:off x="9014685" y="3818286"/>
            <a:ext cx="1718012" cy="1151068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SQL SERVER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11" idx="2"/>
          </p:cNvCxnSpPr>
          <p:nvPr/>
        </p:nvCxnSpPr>
        <p:spPr>
          <a:xfrm>
            <a:off x="9873691" y="2797346"/>
            <a:ext cx="0" cy="99413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tored Data 19"/>
          <p:cNvSpPr/>
          <p:nvPr/>
        </p:nvSpPr>
        <p:spPr>
          <a:xfrm>
            <a:off x="1411773" y="3866898"/>
            <a:ext cx="1718012" cy="1102454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FLAT FILE</a:t>
            </a:r>
            <a:endParaRPr lang="en-US" dirty="0"/>
          </a:p>
        </p:txBody>
      </p:sp>
      <p:sp>
        <p:nvSpPr>
          <p:cNvPr id="25" name="Process 24"/>
          <p:cNvSpPr/>
          <p:nvPr/>
        </p:nvSpPr>
        <p:spPr>
          <a:xfrm>
            <a:off x="5114925" y="4232626"/>
            <a:ext cx="2228367" cy="1122492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XFER / REMAP 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71750" y="1362072"/>
            <a:ext cx="1803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LEGACY SYSTEMS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114906" y="1361426"/>
            <a:ext cx="1549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NEW SYSTEMS</a:t>
            </a:r>
            <a:endParaRPr lang="en-US"/>
          </a:p>
        </p:txBody>
      </p:sp>
      <p:cxnSp>
        <p:nvCxnSpPr>
          <p:cNvPr id="37" name="Curved Connector 36"/>
          <p:cNvCxnSpPr/>
          <p:nvPr/>
        </p:nvCxnSpPr>
        <p:spPr>
          <a:xfrm rot="10800000">
            <a:off x="6667500" y="5816601"/>
            <a:ext cx="2291942" cy="119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878" y="5660658"/>
            <a:ext cx="1169841" cy="778475"/>
          </a:xfrm>
          <a:prstGeom prst="rect">
            <a:avLst/>
          </a:prstGeom>
          <a:effectLst>
            <a:outerShdw blurRad="50800" dist="762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/>
          </a:scene3d>
        </p:spPr>
      </p:pic>
      <p:cxnSp>
        <p:nvCxnSpPr>
          <p:cNvPr id="55" name="Straight Arrow Connector 54"/>
          <p:cNvCxnSpPr/>
          <p:nvPr/>
        </p:nvCxnSpPr>
        <p:spPr>
          <a:xfrm>
            <a:off x="3129681" y="6099822"/>
            <a:ext cx="17123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Process 58"/>
          <p:cNvSpPr/>
          <p:nvPr/>
        </p:nvSpPr>
        <p:spPr>
          <a:xfrm>
            <a:off x="9014892" y="5239476"/>
            <a:ext cx="1717805" cy="1122492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Eventual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XFER </a:t>
            </a:r>
            <a:r>
              <a:rPr lang="en-US" dirty="0" smtClean="0">
                <a:solidFill>
                  <a:schemeClr val="tx1"/>
                </a:solidFill>
              </a:rPr>
              <a:t>to State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104" y="1548384"/>
            <a:ext cx="755186" cy="755186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5108418" y="3818286"/>
            <a:ext cx="287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Automatic or Manual Option</a:t>
            </a:r>
            <a:endParaRPr lang="en-US" dirty="0"/>
          </a:p>
        </p:txBody>
      </p:sp>
      <p:sp>
        <p:nvSpPr>
          <p:cNvPr id="35" name="Process 34"/>
          <p:cNvSpPr/>
          <p:nvPr/>
        </p:nvSpPr>
        <p:spPr>
          <a:xfrm>
            <a:off x="1411876" y="5399856"/>
            <a:ext cx="1717805" cy="1122492"/>
          </a:xfrm>
          <a:prstGeom prst="flowChart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XFER to State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2270779" y="4969352"/>
            <a:ext cx="0" cy="430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9873691" y="4969352"/>
            <a:ext cx="0" cy="2701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3"/>
          </p:cNvCxnSpPr>
          <p:nvPr/>
        </p:nvCxnSpPr>
        <p:spPr>
          <a:xfrm>
            <a:off x="2843450" y="4418125"/>
            <a:ext cx="2271475" cy="7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7343292" y="4412172"/>
            <a:ext cx="1671393" cy="13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30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Integrated Login</a:t>
            </a:r>
          </a:p>
          <a:p>
            <a:r>
              <a:rPr lang="en-US" dirty="0" smtClean="0"/>
              <a:t>Search </a:t>
            </a:r>
            <a:r>
              <a:rPr lang="en-US" dirty="0"/>
              <a:t>Class / List </a:t>
            </a:r>
            <a:r>
              <a:rPr lang="en-US" dirty="0" smtClean="0"/>
              <a:t>Majors</a:t>
            </a:r>
          </a:p>
          <a:p>
            <a:pPr lvl="1"/>
            <a:r>
              <a:rPr lang="en-US" dirty="0" smtClean="0"/>
              <a:t>Dynamic (like Google search)</a:t>
            </a:r>
            <a:endParaRPr lang="en-US" dirty="0"/>
          </a:p>
          <a:p>
            <a:pPr lvl="1"/>
            <a:r>
              <a:rPr lang="en-US" dirty="0" smtClean="0"/>
              <a:t>Click </a:t>
            </a:r>
            <a:r>
              <a:rPr lang="en-US" dirty="0" smtClean="0"/>
              <a:t>to add class</a:t>
            </a:r>
          </a:p>
          <a:p>
            <a:r>
              <a:rPr lang="en-US" dirty="0" smtClean="0"/>
              <a:t>Show Class List by Major</a:t>
            </a:r>
          </a:p>
          <a:p>
            <a:pPr lvl="1"/>
            <a:r>
              <a:rPr lang="en-US" dirty="0" smtClean="0"/>
              <a:t>Click to add class</a:t>
            </a:r>
          </a:p>
          <a:p>
            <a:r>
              <a:rPr lang="en-US" dirty="0" smtClean="0"/>
              <a:t>View Student Schedule</a:t>
            </a:r>
          </a:p>
          <a:p>
            <a:pPr lvl="1"/>
            <a:r>
              <a:rPr lang="en-US" dirty="0" smtClean="0"/>
              <a:t>Click to Remove</a:t>
            </a:r>
          </a:p>
          <a:p>
            <a:r>
              <a:rPr lang="en-US" dirty="0" smtClean="0"/>
              <a:t>View Class Details</a:t>
            </a:r>
          </a:p>
          <a:p>
            <a:pPr lvl="1"/>
            <a:r>
              <a:rPr lang="en-US" dirty="0" smtClean="0"/>
              <a:t>Click to add</a:t>
            </a:r>
          </a:p>
          <a:p>
            <a:r>
              <a:rPr lang="en-US" dirty="0" smtClean="0"/>
              <a:t>View Professor Schedule</a:t>
            </a:r>
          </a:p>
          <a:p>
            <a:r>
              <a:rPr lang="en-US" dirty="0" smtClean="0"/>
              <a:t>Admin overrides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-114300" y="6362700"/>
            <a:ext cx="12306300" cy="7493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4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</TotalTime>
  <Words>907</Words>
  <Application>Microsoft Macintosh PowerPoint</Application>
  <PresentationFormat>Widescreen</PresentationFormat>
  <Paragraphs>242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Calibri</vt:lpstr>
      <vt:lpstr>Calibri Light</vt:lpstr>
      <vt:lpstr>Arial</vt:lpstr>
      <vt:lpstr>Office Theme</vt:lpstr>
      <vt:lpstr>College Registration System</vt:lpstr>
      <vt:lpstr>Step 1: Clarify Current Situation</vt:lpstr>
      <vt:lpstr>Assumptions to Verify</vt:lpstr>
      <vt:lpstr>Step 2: Determine Overall Timeliness</vt:lpstr>
      <vt:lpstr>Application / Solution:  Requirements</vt:lpstr>
      <vt:lpstr>PROPOSAL--OVERALL</vt:lpstr>
      <vt:lpstr>Technical Needs</vt:lpstr>
      <vt:lpstr>PROPOSAL</vt:lpstr>
      <vt:lpstr>Pages</vt:lpstr>
      <vt:lpstr>DATABASE TABLES</vt:lpstr>
      <vt:lpstr>StudentClassXREF Table</vt:lpstr>
      <vt:lpstr>Classes Table</vt:lpstr>
      <vt:lpstr>PrerequisitesXREF Table</vt:lpstr>
      <vt:lpstr>Classes and Methods</vt:lpstr>
      <vt:lpstr> Registration</vt:lpstr>
      <vt:lpstr> Registration</vt:lpstr>
      <vt:lpstr> Registration</vt:lpstr>
      <vt:lpstr> Registration</vt:lpstr>
      <vt:lpstr> Registration</vt:lpstr>
      <vt:lpstr>PowerPoint Presentation</vt:lpstr>
      <vt:lpstr>Exclusions</vt:lpstr>
      <vt:lpstr>SCHEDULE OVERVIEW</vt:lpstr>
      <vt:lpstr>Outcome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Registration System</dc:title>
  <dc:creator>Kevin Harville</dc:creator>
  <cp:lastModifiedBy>Kevin Harville</cp:lastModifiedBy>
  <cp:revision>52</cp:revision>
  <dcterms:created xsi:type="dcterms:W3CDTF">2016-08-08T16:30:50Z</dcterms:created>
  <dcterms:modified xsi:type="dcterms:W3CDTF">2016-08-09T15:16:55Z</dcterms:modified>
</cp:coreProperties>
</file>